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74" r:id="rId3"/>
    <p:sldId id="328" r:id="rId4"/>
    <p:sldId id="321" r:id="rId5"/>
    <p:sldId id="329" r:id="rId6"/>
    <p:sldId id="324" r:id="rId7"/>
    <p:sldId id="330" r:id="rId8"/>
    <p:sldId id="27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D17B6-B93C-438F-AE0E-851DE92B0A90}" type="datetimeFigureOut">
              <a:rPr lang="en-US" smtClean="0"/>
              <a:pPr/>
              <a:t>21-May-18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DE3F6-70A4-459E-A2F4-786D130661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78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21-May-18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21-May-18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21-May-18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21-May-18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21-May-18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21-May-18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21-May-18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21-May-18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21-May-18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21-May-18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21-May-18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1F253D-F3BA-4BCC-8863-DB10598E080D}" type="datetimeFigureOut">
              <a:rPr lang="en-US" smtClean="0"/>
              <a:pPr/>
              <a:t>21-May-18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152400"/>
            <a:ext cx="7391400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2500" b="1" dirty="0" smtClean="0">
              <a:latin typeface="Arial Rounded MT Bold" pitchFamily="34" charset="0"/>
              <a:cs typeface="Aharoni" pitchFamily="2" charset="-79"/>
            </a:endParaRPr>
          </a:p>
          <a:p>
            <a:pPr algn="r"/>
            <a:r>
              <a:rPr lang="en-US" sz="5400" b="1" dirty="0" smtClean="0">
                <a:solidFill>
                  <a:schemeClr val="tx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ME 141</a:t>
            </a:r>
          </a:p>
          <a:p>
            <a:pPr algn="r"/>
            <a:r>
              <a:rPr lang="en-US" sz="44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Engineering Mechanics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81200" y="3600271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Portion 9</a:t>
            </a:r>
          </a:p>
          <a:p>
            <a:pPr algn="r"/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Introduction to Dynamics: Kinetics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9600" y="5519916"/>
            <a:ext cx="4724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b="1" dirty="0" smtClean="0">
                <a:latin typeface="Andalus" pitchFamily="18" charset="-78"/>
                <a:cs typeface="Andalus" pitchFamily="18" charset="-78"/>
              </a:rPr>
              <a:t>Partha Kumar Das</a:t>
            </a:r>
          </a:p>
          <a:p>
            <a:pPr algn="r"/>
            <a:r>
              <a:rPr lang="en-US" dirty="0" smtClean="0">
                <a:latin typeface="Andalus" pitchFamily="18" charset="-78"/>
                <a:cs typeface="Andalus" pitchFamily="18" charset="-78"/>
              </a:rPr>
              <a:t>Lecturer</a:t>
            </a:r>
          </a:p>
          <a:p>
            <a:pPr algn="r"/>
            <a:r>
              <a:rPr lang="en-US" dirty="0" smtClean="0">
                <a:latin typeface="Andalus" pitchFamily="18" charset="-78"/>
                <a:cs typeface="Andalus" pitchFamily="18" charset="-78"/>
              </a:rPr>
              <a:t>Department of Mechanical Engineering, BUET</a:t>
            </a:r>
          </a:p>
          <a:p>
            <a:pPr algn="r"/>
            <a:r>
              <a:rPr lang="en-US" dirty="0" smtClean="0">
                <a:latin typeface="Andalus" pitchFamily="18" charset="-78"/>
                <a:cs typeface="Andalus" pitchFamily="18" charset="-78"/>
              </a:rPr>
              <a:t>http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//parthakdas.buet.ac.bd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49530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74612"/>
            <a:ext cx="8534400" cy="11387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Kinetics of a Point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Dynamic Equilibrium</a:t>
            </a:r>
            <a:endParaRPr lang="en-US" sz="2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1217612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AutoShape 2" descr="Image result for Ikitsuki Brid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5575" y="2194679"/>
                <a:ext cx="55989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Recalling the second law of motion,</a:t>
                </a:r>
              </a:p>
              <a:p>
                <a:pPr algn="ctr"/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𝐅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𝐚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The equation  can be rewritten as,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∑</m:t>
                      </m:r>
                      <m:r>
                        <a:rPr lang="en-US" b="1" i="0">
                          <a:latin typeface="Cambria Math" panose="02040503050406030204" pitchFamily="18" charset="0"/>
                        </a:rPr>
                        <m:t>𝐅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1" i="0"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 smtClean="0"/>
              </a:p>
              <a:p>
                <a:pPr algn="ctr"/>
                <a:endParaRPr lang="en-US" dirty="0" smtClean="0"/>
              </a:p>
              <a:p>
                <a:r>
                  <a:rPr lang="en-US" dirty="0" smtClean="0"/>
                  <a:t>The vector –</a:t>
                </a:r>
                <a:r>
                  <a:rPr lang="en-US" i="1" dirty="0" smtClean="0"/>
                  <a:t>m</a:t>
                </a:r>
                <a:r>
                  <a:rPr lang="en-US" b="1" dirty="0" smtClean="0"/>
                  <a:t>a </a:t>
                </a:r>
                <a:r>
                  <a:rPr lang="en-US" dirty="0" smtClean="0"/>
                  <a:t>is known as inertia vector or inertia force as it opposes the motion of the particle due to action of forces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𝐅</m:t>
                        </m:r>
                      </m:e>
                    </m:nary>
                  </m:oMath>
                </a14:m>
                <a:r>
                  <a:rPr lang="en-US" b="1" dirty="0" smtClean="0"/>
                  <a:t>. </a:t>
                </a:r>
              </a:p>
              <a:p>
                <a:endParaRPr lang="en-US" b="1" dirty="0" smtClean="0"/>
              </a:p>
              <a:p>
                <a:r>
                  <a:rPr lang="en-US" dirty="0" smtClean="0"/>
                  <a:t>And the particle is said to be in dynamic equilibrium.</a:t>
                </a:r>
                <a:endParaRPr lang="en-US" dirty="0"/>
              </a:p>
              <a:p>
                <a:pPr algn="ctr"/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75" y="2194679"/>
                <a:ext cx="5598900" cy="3139321"/>
              </a:xfrm>
              <a:prstGeom prst="rect">
                <a:avLst/>
              </a:prstGeom>
              <a:blipFill rotWithShape="0">
                <a:blip r:embed="rId2"/>
                <a:stretch>
                  <a:fillRect l="-980" t="-54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4475" y="2133600"/>
            <a:ext cx="3156112" cy="30354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51460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Recalling the Problem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 </a:t>
            </a:r>
            <a:r>
              <a:rPr lang="en-US" sz="32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from Portion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2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(Friction Fundamental)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63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6096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6200" y="1524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Problem 9.1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3" descr="C:\Users\Partha Kumar Das\Desktop\Captur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990600"/>
            <a:ext cx="3048000" cy="2914953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76200" y="981670"/>
            <a:ext cx="533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Determine whether the block shown is in equilibrium and find the magnitude and direction of the friction force when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i="1" dirty="0" smtClean="0">
                <a:latin typeface="Times New Roman"/>
                <a:cs typeface="Times New Roman"/>
              </a:rPr>
              <a:t>θ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25</a:t>
            </a:r>
            <a:r>
              <a:rPr lang="en-US" dirty="0" smtClean="0">
                <a:latin typeface="Times New Roman"/>
                <a:cs typeface="Times New Roman"/>
              </a:rPr>
              <a:t>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</a:t>
            </a:r>
          </a:p>
          <a:p>
            <a:pPr marL="342900" indent="-342900" algn="just">
              <a:buAutoNum type="alphaLcParenBoth"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750 N</a:t>
            </a:r>
          </a:p>
          <a:p>
            <a:pPr marL="342900" indent="-342900" algn="just">
              <a:buAutoNum type="alphaLcParenBoth"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150 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" y="2458998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case of motion, determine the acceleration of the block.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05800" y="1295400"/>
            <a:ext cx="533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.30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838200"/>
            <a:ext cx="472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horizontal plane and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pulley 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frictionless, and the pulley is assumed to be of negligible mass.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Determine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acceleration of each block and the tension in each cord.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096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6200" y="1524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Problem 9.2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(Beer Johnston_10th edition_Ex12.3)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3F2E5"/>
              </a:clrFrom>
              <a:clrTo>
                <a:srgbClr val="F3F2E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834189"/>
            <a:ext cx="3930852" cy="312436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28600" y="3948123"/>
            <a:ext cx="4724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Home Study:</a:t>
            </a:r>
            <a:endParaRPr lang="en-US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 the same problem considering the friction coefficients between all the surface of contacts as </a:t>
            </a:r>
            <a:r>
              <a:rPr lang="el-GR" i="1" dirty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0.40 and  </a:t>
            </a:r>
            <a:r>
              <a:rPr lang="el-GR" i="1" dirty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0.30.</a:t>
            </a:r>
          </a:p>
          <a:p>
            <a:pPr algn="just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[Hint: First check the condition using </a:t>
            </a:r>
            <a:r>
              <a:rPr lang="el-GR" i="1" dirty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0.40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whether the two pulleys are in static equilibrium or not.] 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20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838200"/>
            <a:ext cx="4724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two blocks shown are originally at rest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Friction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coefficients between all the surface of contacts as </a:t>
            </a:r>
            <a:r>
              <a:rPr lang="el-GR" i="1" dirty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0.25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 </a:t>
            </a:r>
            <a:r>
              <a:rPr lang="el-GR" i="1" dirty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0.20.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Neglecting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masses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pulleys,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determine (a) the acceleration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block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(b) the tension in the cable.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096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6200" y="1524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Problem 9.3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(Beer Johnston_10th edition_P12.14)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762001"/>
            <a:ext cx="3957834" cy="26538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28600" y="838200"/>
                <a:ext cx="4495800" cy="2246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The coefficients of friction between blocks A and C and the horizontal surfaces 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are </a:t>
                </a:r>
                <a:r>
                  <a:rPr lang="el-GR" sz="2000" i="1" dirty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sz="1600" i="1" dirty="0"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0.24 and </a:t>
                </a:r>
                <a:r>
                  <a:rPr lang="el-GR" sz="2000" i="1" dirty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sz="1600" i="1" dirty="0"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= 0.2. 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Knowing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=5kg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=10 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kg,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=10 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kg, determine (a) the tension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in the 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cord, (b) the acceleration of each block.</a:t>
                </a:r>
                <a:endParaRPr lang="en-US" sz="20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838200"/>
                <a:ext cx="4495800" cy="2246769"/>
              </a:xfrm>
              <a:prstGeom prst="rect">
                <a:avLst/>
              </a:prstGeom>
              <a:blipFill rotWithShape="0">
                <a:blip r:embed="rId2"/>
                <a:stretch>
                  <a:fillRect l="-1493" t="-1630" r="-1357" b="-3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0" y="6096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6200" y="1524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Problem 9.4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(Beer Johnston_10th edition_P12.30)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643" y="838201"/>
            <a:ext cx="3850469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30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6514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868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Vector Mechanics for Engineers: Statics and Dynamics</a:t>
            </a:r>
          </a:p>
          <a:p>
            <a:pPr algn="just"/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Ferdinand Beer, Jr., E. Russell Johnston, David </a:t>
            </a:r>
            <a:r>
              <a:rPr lang="en-US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Mazurek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Phillip Cornwell.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2107</TotalTime>
  <Words>306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Aharoni</vt:lpstr>
      <vt:lpstr>Andalus</vt:lpstr>
      <vt:lpstr>Arial</vt:lpstr>
      <vt:lpstr>Arial Rounded MT Bold</vt:lpstr>
      <vt:lpstr>Calibri</vt:lpstr>
      <vt:lpstr>Cambria Math</vt:lpstr>
      <vt:lpstr>Constantia</vt:lpstr>
      <vt:lpstr>Times New Roman</vt:lpstr>
      <vt:lpstr>Wingdings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Partha Kumar Das</dc:creator>
  <cp:lastModifiedBy>Partha Kumar Das</cp:lastModifiedBy>
  <cp:revision>286</cp:revision>
  <dcterms:created xsi:type="dcterms:W3CDTF">2017-02-27T10:06:33Z</dcterms:created>
  <dcterms:modified xsi:type="dcterms:W3CDTF">2018-05-21T05:06:29Z</dcterms:modified>
</cp:coreProperties>
</file>