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4" r:id="rId3"/>
    <p:sldId id="328" r:id="rId4"/>
    <p:sldId id="321" r:id="rId5"/>
    <p:sldId id="329" r:id="rId6"/>
    <p:sldId id="324" r:id="rId7"/>
    <p:sldId id="330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D17B6-B93C-438F-AE0E-851DE92B0A90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DE3F6-70A4-459E-A2F4-786D13066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7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1F253D-F3BA-4BCC-8863-DB10598E080D}" type="datetimeFigureOut">
              <a:rPr lang="en-US" smtClean="0"/>
              <a:pPr/>
              <a:t>21-May-18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52400"/>
            <a:ext cx="73914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500" b="1" dirty="0" smtClean="0">
              <a:latin typeface="Arial Rounded MT Bold" pitchFamily="34" charset="0"/>
              <a:cs typeface="Aharoni" pitchFamily="2" charset="-79"/>
            </a:endParaRPr>
          </a:p>
          <a:p>
            <a:pPr algn="r"/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ME 141</a:t>
            </a:r>
          </a:p>
          <a:p>
            <a:pPr algn="r"/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Engineering Mechanics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3600271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Portion 9</a:t>
            </a:r>
          </a:p>
          <a:p>
            <a:pPr algn="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to Dynamics: Kinetics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5519916"/>
            <a:ext cx="4724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Partha Kumar Das</a:t>
            </a:r>
          </a:p>
          <a:p>
            <a:pPr algn="r"/>
            <a:r>
              <a:rPr lang="en-US" dirty="0" smtClean="0">
                <a:latin typeface="Andalus" pitchFamily="18" charset="-78"/>
                <a:cs typeface="Andalus" pitchFamily="18" charset="-78"/>
              </a:rPr>
              <a:t>Lecturer</a:t>
            </a:r>
          </a:p>
          <a:p>
            <a:pPr algn="r"/>
            <a:r>
              <a:rPr lang="en-US" dirty="0" smtClean="0">
                <a:latin typeface="Andalus" pitchFamily="18" charset="-78"/>
                <a:cs typeface="Andalus" pitchFamily="18" charset="-78"/>
              </a:rPr>
              <a:t>Department of Mechanical Engineering, BUET</a:t>
            </a:r>
          </a:p>
          <a:p>
            <a:pPr algn="r"/>
            <a:r>
              <a:rPr lang="en-US" dirty="0" smtClean="0">
                <a:latin typeface="Andalus" pitchFamily="18" charset="-78"/>
                <a:cs typeface="Andalus" pitchFamily="18" charset="-78"/>
              </a:rPr>
              <a:t>http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//parthakdas.buet.ac.bd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9530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4612"/>
            <a:ext cx="8534400" cy="11387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Kinetics of a Point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Dynamic Equilibrium</a:t>
            </a:r>
            <a:endParaRPr lang="en-US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217612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5575" y="2194679"/>
                <a:ext cx="55989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Recalling the second law of motion,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𝐚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The equation  can be rewritten as,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∑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r>
                  <a:rPr lang="en-US" dirty="0" smtClean="0"/>
                  <a:t>The vector –</a:t>
                </a:r>
                <a:r>
                  <a:rPr lang="en-US" i="1" dirty="0" smtClean="0"/>
                  <a:t>m</a:t>
                </a:r>
                <a:r>
                  <a:rPr lang="en-US" b="1" dirty="0" smtClean="0"/>
                  <a:t>a </a:t>
                </a:r>
                <a:r>
                  <a:rPr lang="en-US" dirty="0" smtClean="0"/>
                  <a:t>is known as inertia vector or inertia force as it opposes the motion of the particle due to action of forces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nary>
                  </m:oMath>
                </a14:m>
                <a:r>
                  <a:rPr lang="en-US" b="1" dirty="0" smtClean="0"/>
                  <a:t>. </a:t>
                </a:r>
              </a:p>
              <a:p>
                <a:endParaRPr lang="en-US" b="1" dirty="0" smtClean="0"/>
              </a:p>
              <a:p>
                <a:r>
                  <a:rPr lang="en-US" dirty="0" smtClean="0"/>
                  <a:t>And the particle is said to be in dynamic equilibrium.</a:t>
                </a:r>
                <a:endParaRPr lang="en-US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5" y="2194679"/>
                <a:ext cx="5598900" cy="3139321"/>
              </a:xfrm>
              <a:prstGeom prst="rect">
                <a:avLst/>
              </a:prstGeom>
              <a:blipFill rotWithShape="0">
                <a:blip r:embed="rId2"/>
                <a:stretch>
                  <a:fillRect l="-980" t="-5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475" y="2133600"/>
            <a:ext cx="3156112" cy="3035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514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Recalling the Problem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 </a:t>
            </a:r>
            <a:r>
              <a:rPr lang="en-US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from Portion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(Friction Fundamental)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9.1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Partha Kumar Das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990600"/>
            <a:ext cx="3048000" cy="291495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76200" y="981670"/>
            <a:ext cx="533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whether the block shown is in equilibrium and find the magnitude and direction of the friction force when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25</a:t>
            </a:r>
            <a:r>
              <a:rPr lang="en-US" dirty="0" smtClean="0">
                <a:latin typeface="Times New Roman"/>
                <a:cs typeface="Times New Roman"/>
              </a:rPr>
              <a:t>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</a:t>
            </a:r>
          </a:p>
          <a:p>
            <a:pPr marL="342900" indent="-342900" algn="just">
              <a:buAutoNum type="alphaLcParenBoth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750 N</a:t>
            </a:r>
          </a:p>
          <a:p>
            <a:pPr marL="342900" indent="-342900" algn="just">
              <a:buAutoNum type="alphaLcParenBoth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150 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245899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case of motion, determine the acceleration of the block.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05800" y="129540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838200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horizontal plane 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pulley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frictionless, and the pulley is assumed to be of negligible mass.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acceleration of each block and the tension in each cord.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9.2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edition_Ex12.3)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3F2E5"/>
              </a:clrFrom>
              <a:clrTo>
                <a:srgbClr val="F3F2E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834189"/>
            <a:ext cx="3930852" cy="31243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" y="3948123"/>
            <a:ext cx="472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Home Study: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the same problem considering the friction coefficients between all the surface of contacts as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0.40 and 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0.30.</a:t>
            </a:r>
          </a:p>
          <a:p>
            <a:pPr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[Hint: First check the condition using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0.40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whether the two pulleys are in static equilibrium or not.]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838200"/>
            <a:ext cx="472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two blocks shown are originally at rest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Friction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coefficients between all the surface of contacts as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0.25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0.20.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Neglecting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masses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pulleys,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determine (a) the acceleration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block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(b) the tension in the cable.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9.3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edition_P12.14)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762001"/>
            <a:ext cx="3957834" cy="2653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8600" y="838200"/>
                <a:ext cx="449580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The coefficients of friction between blocks A and C and the horizontal surfaces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are </a:t>
                </a:r>
                <a:r>
                  <a:rPr lang="el-GR" sz="2000" i="1" dirty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0.24 and </a:t>
                </a:r>
                <a:r>
                  <a:rPr lang="el-GR" sz="2000" i="1" dirty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 0.2.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Knowing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=5kg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=10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kg,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=10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kg, determine (a) the tension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in the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cord, (b) the acceleration of each block.</a:t>
                </a:r>
                <a:endParaRPr lang="en-US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838200"/>
                <a:ext cx="4495800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1493" t="-1630" r="-1357" b="-3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9.4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edition_P12.30)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643" y="838201"/>
            <a:ext cx="3850469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65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Vector Mechanics for Engineers: Statics and Dynamics</a:t>
            </a:r>
          </a:p>
          <a:p>
            <a:pPr algn="just"/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Ferdinand Beer, Jr., E. Russell Johnston, David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Mazurek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Phillip Cornwell.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2107</TotalTime>
  <Words>306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Aharoni</vt:lpstr>
      <vt:lpstr>Andalus</vt:lpstr>
      <vt:lpstr>Arial</vt:lpstr>
      <vt:lpstr>Arial Rounded MT Bold</vt:lpstr>
      <vt:lpstr>Calibri</vt:lpstr>
      <vt:lpstr>Cambria Math</vt:lpstr>
      <vt:lpstr>Constantia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Partha Kumar Das</dc:creator>
  <cp:lastModifiedBy>Partha Kumar Das</cp:lastModifiedBy>
  <cp:revision>286</cp:revision>
  <dcterms:created xsi:type="dcterms:W3CDTF">2017-02-27T10:06:33Z</dcterms:created>
  <dcterms:modified xsi:type="dcterms:W3CDTF">2018-05-21T05:06:29Z</dcterms:modified>
</cp:coreProperties>
</file>